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48" r:id="rId4"/>
  </p:sldMasterIdLst>
  <p:notesMasterIdLst>
    <p:notesMasterId r:id="rId28"/>
  </p:notesMasterIdLst>
  <p:handoutMasterIdLst>
    <p:handoutMasterId r:id="rId29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88" r:id="rId11"/>
    <p:sldId id="289" r:id="rId12"/>
    <p:sldId id="290" r:id="rId13"/>
    <p:sldId id="292" r:id="rId14"/>
    <p:sldId id="291" r:id="rId15"/>
    <p:sldId id="271" r:id="rId16"/>
    <p:sldId id="274" r:id="rId17"/>
    <p:sldId id="272" r:id="rId18"/>
    <p:sldId id="293" r:id="rId19"/>
    <p:sldId id="286" r:id="rId20"/>
    <p:sldId id="285" r:id="rId21"/>
    <p:sldId id="282" r:id="rId22"/>
    <p:sldId id="284" r:id="rId23"/>
    <p:sldId id="278" r:id="rId24"/>
    <p:sldId id="279" r:id="rId25"/>
    <p:sldId id="280" r:id="rId26"/>
    <p:sldId id="275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05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28601"/>
            <a:ext cx="10360501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800600"/>
            <a:ext cx="9141619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09412" y="4846320"/>
            <a:ext cx="379413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809412" y="0"/>
            <a:ext cx="379413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152718"/>
            <a:ext cx="9523571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447801"/>
            <a:ext cx="10360501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228601"/>
            <a:ext cx="10360501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3674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113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9611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9611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9176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9176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600200"/>
            <a:ext cx="6813892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600200"/>
            <a:ext cx="4010039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998373" y="4846320"/>
            <a:ext cx="190452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1998044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5715000"/>
            <a:ext cx="10868369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441" y="4953000"/>
            <a:ext cx="10868369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998373" y="0"/>
            <a:ext cx="190452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7719589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752601"/>
            <a:ext cx="1015735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172201"/>
            <a:ext cx="4570809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1" y="6492876"/>
            <a:ext cx="4570809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6038" y="5824707"/>
            <a:ext cx="1315721" cy="486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9412" y="0"/>
            <a:ext cx="379413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09412" y="1371600"/>
            <a:ext cx="379413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18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Information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4274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323011" y="3048000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2186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Probabilities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3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78 nodes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6012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1614" y="403860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7213" y="404308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40 nodes</a:t>
            </a:r>
          </a:p>
        </p:txBody>
      </p:sp>
      <p:cxnSp>
        <p:nvCxnSpPr>
          <p:cNvPr id="15" name="Straight Arrow Connector 14"/>
          <p:cNvCxnSpPr>
            <a:stCxn id="4" idx="3"/>
            <a:endCxn id="6" idx="1"/>
          </p:cNvCxnSpPr>
          <p:nvPr/>
        </p:nvCxnSpPr>
        <p:spPr>
          <a:xfrm>
            <a:off x="2970212" y="3500718"/>
            <a:ext cx="457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8" idx="1"/>
          </p:cNvCxnSpPr>
          <p:nvPr/>
        </p:nvCxnSpPr>
        <p:spPr>
          <a:xfrm>
            <a:off x="5865815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8" idx="3"/>
            <a:endCxn id="9" idx="1"/>
          </p:cNvCxnSpPr>
          <p:nvPr/>
        </p:nvCxnSpPr>
        <p:spPr>
          <a:xfrm flipV="1">
            <a:off x="8761414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state changes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36" y="3939382"/>
            <a:ext cx="2635402" cy="1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5" y="4179045"/>
            <a:ext cx="1709873" cy="1669162"/>
          </a:xfrm>
          <a:prstGeom prst="rect">
            <a:avLst/>
          </a:prstGeom>
        </p:spPr>
      </p:pic>
      <p:cxnSp>
        <p:nvCxnSpPr>
          <p:cNvPr id="6" name="Connector: Curved 5"/>
          <p:cNvCxnSpPr>
            <a:cxnSpLocks/>
          </p:cNvCxnSpPr>
          <p:nvPr/>
        </p:nvCxnSpPr>
        <p:spPr>
          <a:xfrm rot="10800000" flipV="1">
            <a:off x="3364833" y="5562606"/>
            <a:ext cx="3850557" cy="3175"/>
          </a:xfrm>
          <a:prstGeom prst="curvedConnector3">
            <a:avLst>
              <a:gd name="adj1" fmla="val 50000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28060" y="5614595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Game State Changes</a:t>
            </a:r>
          </a:p>
        </p:txBody>
      </p:sp>
      <p:cxnSp>
        <p:nvCxnSpPr>
          <p:cNvPr id="8" name="Connector: Curved 7"/>
          <p:cNvCxnSpPr>
            <a:cxnSpLocks/>
          </p:cNvCxnSpPr>
          <p:nvPr/>
        </p:nvCxnSpPr>
        <p:spPr>
          <a:xfrm flipV="1">
            <a:off x="3530479" y="4427926"/>
            <a:ext cx="3850557" cy="3175"/>
          </a:xfrm>
          <a:prstGeom prst="curvedConnector3">
            <a:avLst>
              <a:gd name="adj1" fmla="val 50000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4627" y="394263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1650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where we encountered the most problems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Have to reset training for every change in architecture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the bot play against itself</a:t>
            </a:r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600200"/>
            <a:ext cx="6994588" cy="38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62" y="1047750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752601"/>
            <a:ext cx="10157354" cy="4373563"/>
          </a:xfrm>
        </p:spPr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9371171" cy="1371600"/>
          </a:xfrm>
        </p:spPr>
        <p:txBody>
          <a:bodyPr>
            <a:normAutofit/>
          </a:bodyPr>
          <a:lstStyle/>
          <a:p>
            <a:r>
              <a:rPr lang="en-US" sz="3200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  <a:p>
            <a:r>
              <a:rPr lang="en-US" dirty="0"/>
              <a:t>Players try to eliminate each other by knocking                                                  opponents off the stage</a:t>
            </a:r>
          </a:p>
          <a:p>
            <a:endParaRPr lang="en-US" dirty="0"/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8288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89" y="0"/>
            <a:ext cx="12190413" cy="6856797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against the players</a:t>
            </a:r>
          </a:p>
          <a:p>
            <a:endParaRPr lang="en-US" dirty="0"/>
          </a:p>
        </p:txBody>
      </p:sp>
      <p:pic>
        <p:nvPicPr>
          <p:cNvPr id="4" name="Picture 3" descr="SSBMAI_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429000"/>
            <a:ext cx="2590800" cy="25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A3C is a reinforcement learning algorithm that uses experiences from multiple agents to create a model</a:t>
            </a:r>
          </a:p>
          <a:p>
            <a:r>
              <a:rPr lang="en-US" dirty="0"/>
              <a:t>In A3C there is one global neural network and a local neural network for each player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Before training, the global network is copied to all local networks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0412" y="3048000"/>
            <a:ext cx="10439400" cy="3636948"/>
            <a:chOff x="824752" y="3124200"/>
            <a:chExt cx="10543835" cy="36369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569" y="3657600"/>
              <a:ext cx="5410200" cy="3103548"/>
            </a:xfrm>
            <a:prstGeom prst="rect">
              <a:avLst/>
            </a:prstGeom>
          </p:spPr>
        </p:pic>
        <p:sp>
          <p:nvSpPr>
            <p:cNvPr id="4" name="Rectangle: Rounded Corners 3"/>
            <p:cNvSpPr/>
            <p:nvPr/>
          </p:nvSpPr>
          <p:spPr>
            <a:xfrm>
              <a:off x="4496469" y="3124200"/>
              <a:ext cx="3200400" cy="1219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Neural Network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82475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 Local Neural Network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889900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 Local Neural Network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8899001" y="5943600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 Local Neural Network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836611" y="5940911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 Local Neural Network</a:t>
              </a:r>
            </a:p>
          </p:txBody>
        </p:sp>
        <p:cxnSp>
          <p:nvCxnSpPr>
            <p:cNvPr id="11" name="Connector: Curved 10"/>
            <p:cNvCxnSpPr>
              <a:cxnSpLocks/>
              <a:endCxn id="7" idx="0"/>
            </p:cNvCxnSpPr>
            <p:nvPr/>
          </p:nvCxnSpPr>
          <p:spPr>
            <a:xfrm rot="10800000" flipV="1">
              <a:off x="2059542" y="3505205"/>
              <a:ext cx="2436925" cy="1404305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0"/>
            <p:cNvCxnSpPr>
              <a:cxnSpLocks/>
              <a:endCxn id="10" idx="1"/>
            </p:cNvCxnSpPr>
            <p:nvPr/>
          </p:nvCxnSpPr>
          <p:spPr>
            <a:xfrm rot="10800000" flipV="1">
              <a:off x="836612" y="3276600"/>
              <a:ext cx="3659859" cy="2964180"/>
            </a:xfrm>
            <a:prstGeom prst="bentConnector3">
              <a:avLst>
                <a:gd name="adj1" fmla="val 116534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10"/>
            <p:cNvCxnSpPr>
              <a:cxnSpLocks/>
              <a:endCxn id="9" idx="3"/>
            </p:cNvCxnSpPr>
            <p:nvPr/>
          </p:nvCxnSpPr>
          <p:spPr>
            <a:xfrm>
              <a:off x="7696865" y="3276606"/>
              <a:ext cx="3671716" cy="2966869"/>
            </a:xfrm>
            <a:prstGeom prst="bentConnector3">
              <a:avLst>
                <a:gd name="adj1" fmla="val 113920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10"/>
            <p:cNvCxnSpPr>
              <a:cxnSpLocks/>
              <a:endCxn id="8" idx="0"/>
            </p:cNvCxnSpPr>
            <p:nvPr/>
          </p:nvCxnSpPr>
          <p:spPr>
            <a:xfrm>
              <a:off x="7696867" y="3505199"/>
              <a:ext cx="2436925" cy="1404306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1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10287000" cy="4195481"/>
          </a:xfrm>
        </p:spPr>
        <p:txBody>
          <a:bodyPr>
            <a:normAutofit/>
          </a:bodyPr>
          <a:lstStyle/>
          <a:p>
            <a:r>
              <a:rPr lang="en-US" dirty="0"/>
              <a:t>After gathering experiences a local network applies updates to the global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The global network is then copied back to the local network</a:t>
            </a:r>
          </a:p>
          <a:p>
            <a:r>
              <a:rPr lang="en-US" dirty="0"/>
              <a:t>These steps are repeated asynchronously for each network to train the bot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4873beb7-5857-4685-be1f-d57550cc96cc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2057</TotalTime>
  <Words>661</Words>
  <Application>Microsoft Office PowerPoint</Application>
  <PresentationFormat>Custom</PresentationFormat>
  <Paragraphs>92</Paragraphs>
  <Slides>23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Arial Black</vt:lpstr>
      <vt:lpstr>Corbel</vt:lpstr>
      <vt:lpstr>Essential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A3C (Step 1)</vt:lpstr>
      <vt:lpstr>A3C (Step 2)</vt:lpstr>
      <vt:lpstr>A3C (Step 3)</vt:lpstr>
      <vt:lpstr>Network Architecture</vt:lpstr>
      <vt:lpstr>Interaction with the Game</vt:lpstr>
      <vt:lpstr>Reward System</vt:lpstr>
      <vt:lpstr>Training</vt:lpstr>
      <vt:lpstr>PyQT – GUI</vt:lpstr>
      <vt:lpstr>PowerPoint Presentation</vt:lpstr>
      <vt:lpstr>PowerPoint Presentation</vt:lpstr>
      <vt:lpstr>Problems With the AI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116</cp:revision>
  <dcterms:created xsi:type="dcterms:W3CDTF">2017-03-10T06:56:23Z</dcterms:created>
  <dcterms:modified xsi:type="dcterms:W3CDTF">2017-04-29T08:10:55Z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